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0EC58-BABB-4D8C-82D2-2D02B7457E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A41D3-4509-4C09-850D-7BF175DEC4F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2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41D3-4509-4C09-850D-7BF175DEC4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2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0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0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1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8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1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FCD1-7601-4F65-8E44-5D2612D3EDE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3C15-B549-4227-9D26-3CD0423895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209" y="1637455"/>
            <a:ext cx="7772400" cy="11993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m-KH" sz="3200" dirty="0"/>
              <a:t>សាកលវិទ្យាល័យភូមិន្ទកសិកម្ម</a:t>
            </a:r>
            <a:br>
              <a:rPr lang="km-KH" sz="3200" dirty="0"/>
            </a:br>
            <a:r>
              <a:rPr lang="km-KH" sz="2800" dirty="0"/>
              <a:t>មហាវិទ្យាល័យសេដ្ឋកិច្ចកសិកម្ម និងអភិវឌ្ឍន៍ជនបទ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5425"/>
            <a:ext cx="1276350" cy="18859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47414" y="3207193"/>
            <a:ext cx="7772400" cy="1199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4400" dirty="0">
                <a:solidFill>
                  <a:srgbClr val="00B050"/>
                </a:solidFill>
              </a:rPr>
              <a:t>ការសិក្សាពីតួនាទីយេនឌ័រ ក្នុងប្រព័ន្ធកសិកម្មក្នុងឃុំតោ្នតជុំ ស្រុកបារាយណ៍ ខេត្តកំពង់ធំ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092908"/>
            <a:ext cx="7772400" cy="1199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7686" y="4220825"/>
            <a:ext cx="645966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800" dirty="0">
                <a:latin typeface="+mj-lt"/>
                <a:ea typeface="+mj-ea"/>
                <a:cs typeface="+mj-cs"/>
              </a:rPr>
              <a:t>		</a:t>
            </a:r>
            <a:r>
              <a:rPr lang="km-KH" sz="1600" dirty="0">
                <a:latin typeface="Khmer OS Content" panose="02000500000000020004" pitchFamily="2" charset="0"/>
                <a:ea typeface="+mj-ea"/>
                <a:cs typeface="Khmer OS Content" panose="02000500000000020004" pitchFamily="2" charset="0"/>
              </a:rPr>
              <a:t>បទបង្ហាញដោយ និស្សិត ឯកស្រីខួច</a:t>
            </a:r>
          </a:p>
          <a:p>
            <a:pPr>
              <a:lnSpc>
                <a:spcPct val="150000"/>
              </a:lnSpc>
            </a:pPr>
            <a:r>
              <a:rPr lang="km-KH" sz="1600" dirty="0">
                <a:latin typeface="Khmer OS Content" panose="02000500000000020004" pitchFamily="2" charset="0"/>
                <a:ea typeface="+mj-ea"/>
                <a:cs typeface="Khmer OS Content" panose="02000500000000020004" pitchFamily="2" charset="0"/>
              </a:rPr>
              <a:t>		អ្នកដឹកនាំ           បណ្ឌិត នាង ម៉ាលីន</a:t>
            </a:r>
          </a:p>
          <a:p>
            <a:pPr>
              <a:lnSpc>
                <a:spcPct val="150000"/>
              </a:lnSpc>
            </a:pPr>
            <a:r>
              <a:rPr lang="km-KH" sz="1600" dirty="0">
                <a:latin typeface="Khmer OS Content" panose="02000500000000020004" pitchFamily="2" charset="0"/>
                <a:ea typeface="+mj-ea"/>
                <a:cs typeface="Khmer OS Content" panose="02000500000000020004" pitchFamily="2" charset="0"/>
              </a:rPr>
              <a:t>		អ្នកជំនួយការ      កញ្ញា យ៉ើ អាសាគីន</a:t>
            </a:r>
          </a:p>
          <a:p>
            <a:pPr algn="ctr">
              <a:lnSpc>
                <a:spcPct val="200000"/>
              </a:lnSpc>
            </a:pPr>
            <a:r>
              <a:rPr lang="km-KH" sz="1600" dirty="0">
                <a:latin typeface="Khmer OS Content" panose="02000500000000020004" pitchFamily="2" charset="0"/>
                <a:ea typeface="+mj-ea"/>
                <a:cs typeface="Khmer OS Content" panose="02000500000000020004" pitchFamily="2" charset="0"/>
              </a:rPr>
              <a:t>	           កញ្ញា សឿង លីលី</a:t>
            </a:r>
            <a:endParaRPr lang="km-KH" sz="3200" dirty="0">
              <a:latin typeface="Khmer OS Content" panose="02000500000000020004" pitchFamily="2" charset="0"/>
              <a:ea typeface="+mj-ea"/>
              <a:cs typeface="Khmer OS Content" panose="02000500000000020004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km-KH" sz="1400" dirty="0">
                <a:latin typeface="Khmer OS Muol" panose="02000500000000020004" pitchFamily="2" charset="0"/>
                <a:ea typeface="+mj-ea"/>
                <a:cs typeface="Khmer OS Muol" panose="02000500000000020004" pitchFamily="2" charset="0"/>
              </a:rPr>
              <a:t>ថ្នាក់បរិញ្ញា ជំនាន់ទី១៣</a:t>
            </a:r>
          </a:p>
          <a:p>
            <a:pPr algn="ctr">
              <a:lnSpc>
                <a:spcPct val="150000"/>
              </a:lnSpc>
            </a:pPr>
            <a:r>
              <a:rPr lang="km-KH" sz="1400" dirty="0">
                <a:latin typeface="Khmer OS Muol" panose="02000500000000020004" pitchFamily="2" charset="0"/>
                <a:ea typeface="+mj-ea"/>
                <a:cs typeface="Khmer OS Muol" panose="02000500000000020004" pitchFamily="2" charset="0"/>
              </a:rPr>
              <a:t>២០១២</a:t>
            </a:r>
            <a:r>
              <a:rPr lang="en-US" sz="1400" dirty="0">
                <a:latin typeface="Khmer OS Muol" panose="02000500000000020004" pitchFamily="2" charset="0"/>
                <a:ea typeface="+mj-ea"/>
                <a:cs typeface="Khmer OS Muol" panose="02000500000000020004" pitchFamily="2" charset="0"/>
              </a:rPr>
              <a:t>-</a:t>
            </a:r>
            <a:r>
              <a:rPr lang="km-KH" sz="1400" dirty="0">
                <a:latin typeface="Khmer OS Muol" panose="02000500000000020004" pitchFamily="2" charset="0"/>
                <a:ea typeface="+mj-ea"/>
                <a:cs typeface="Khmer OS Muol" panose="02000500000000020004" pitchFamily="2" charset="0"/>
              </a:rPr>
              <a:t>២០១៦</a:t>
            </a:r>
            <a:endParaRPr lang="en-US" sz="2400" dirty="0">
              <a:latin typeface="Khmer OS Muol" panose="02000500000000020004" pitchFamily="2" charset="0"/>
              <a:ea typeface="+mj-ea"/>
              <a:cs typeface="Khmer OS Muol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48" y="365126"/>
            <a:ext cx="8215102" cy="1325563"/>
          </a:xfrm>
        </p:spPr>
        <p:txBody>
          <a:bodyPr>
            <a:normAutofit fontScale="90000"/>
          </a:bodyPr>
          <a:lstStyle/>
          <a:p>
            <a:r>
              <a:rPr lang="km-KH" dirty="0"/>
              <a:t>៤</a:t>
            </a:r>
            <a:r>
              <a:rPr lang="en-US" dirty="0"/>
              <a:t>.</a:t>
            </a:r>
            <a:r>
              <a:rPr lang="km-KH" dirty="0"/>
              <a:t>៣</a:t>
            </a:r>
            <a:r>
              <a:rPr lang="en-US" dirty="0"/>
              <a:t>.</a:t>
            </a:r>
            <a:r>
              <a:rPr lang="km-KH" dirty="0"/>
              <a:t>៦ ការប្រៀបធៀបការចូលរួមរបស់កម្លាំងពលកម្មស្ត្រី ក្នុងប្រព័ន្ធផលិតកម្មទាំងអស់នៃតំបន់សិក្សា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6" y="1352352"/>
            <a:ext cx="8577815" cy="52978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018053" y="2711113"/>
            <a:ext cx="1815151" cy="7391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73460" y="3601104"/>
            <a:ext cx="1815151" cy="57328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7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" y="309708"/>
            <a:ext cx="7886700" cy="1131165"/>
          </a:xfrm>
        </p:spPr>
        <p:txBody>
          <a:bodyPr>
            <a:normAutofit/>
          </a:bodyPr>
          <a:lstStyle/>
          <a:p>
            <a:r>
              <a:rPr lang="km-KH" sz="4000" dirty="0"/>
              <a:t>៤</a:t>
            </a:r>
            <a:r>
              <a:rPr lang="en-US" sz="4000" dirty="0"/>
              <a:t>.</a:t>
            </a:r>
            <a:r>
              <a:rPr lang="km-KH" sz="4000" dirty="0"/>
              <a:t>៣</a:t>
            </a:r>
            <a:r>
              <a:rPr lang="en-US" sz="4000" dirty="0"/>
              <a:t>.</a:t>
            </a:r>
            <a:r>
              <a:rPr lang="km-KH" sz="4000" dirty="0"/>
              <a:t>៦ ការប្រៀបធៀបសេដ្ឋកិច្ចនៃប្រព័ន្ធផលិតកម្មក្នុងតំបន់សិក្សា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2" y="1440873"/>
            <a:ext cx="8888738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7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107184"/>
            <a:ext cx="8392519" cy="1325563"/>
          </a:xfrm>
        </p:spPr>
        <p:txBody>
          <a:bodyPr>
            <a:normAutofit/>
          </a:bodyPr>
          <a:lstStyle/>
          <a:p>
            <a:r>
              <a:rPr lang="km-KH" sz="4000" dirty="0"/>
              <a:t>៤</a:t>
            </a:r>
            <a:r>
              <a:rPr lang="en-US" sz="4000" dirty="0"/>
              <a:t>.</a:t>
            </a:r>
            <a:r>
              <a:rPr lang="km-KH" sz="4000" dirty="0"/>
              <a:t>៣</a:t>
            </a:r>
            <a:r>
              <a:rPr lang="en-US" sz="4000" dirty="0"/>
              <a:t>.</a:t>
            </a:r>
            <a:r>
              <a:rPr lang="km-KH" sz="4000" dirty="0"/>
              <a:t>៦ ការប្រៀបធៀបសេដ្ឋកិច្ចនៃប្រព័ន្ធផលិតកម្មក្នុងតំបន់សិក្សា(ត)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7247772" y="3391387"/>
            <a:ext cx="1392656" cy="57328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79" y="1698221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0" y="1234093"/>
            <a:ext cx="8650974" cy="52795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02461" y="2343230"/>
            <a:ext cx="1392655" cy="5389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02461" y="3240555"/>
            <a:ext cx="1392655" cy="57328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" y="0"/>
            <a:ext cx="7995883" cy="817232"/>
          </a:xfrm>
        </p:spPr>
        <p:txBody>
          <a:bodyPr>
            <a:normAutofit/>
          </a:bodyPr>
          <a:lstStyle/>
          <a:p>
            <a:r>
              <a:rPr lang="km-KH" sz="4000" dirty="0"/>
              <a:t>គោលបំនងទី៣ 	ការវិភាគ </a:t>
            </a:r>
            <a:r>
              <a:rPr lang="en-US" sz="2400" b="1" dirty="0"/>
              <a:t>SWOT</a:t>
            </a:r>
            <a:r>
              <a:rPr lang="en-US" sz="4000" dirty="0"/>
              <a:t> </a:t>
            </a:r>
            <a:r>
              <a:rPr lang="km-KH" sz="4000" dirty="0"/>
              <a:t>នៃកម្លាំងពលកម្មស្ត្រីក្នុងតំបន់សិក្សា</a:t>
            </a:r>
            <a:endParaRPr lang="en-US" sz="4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03679"/>
              </p:ext>
            </p:extLst>
          </p:nvPr>
        </p:nvGraphicFramePr>
        <p:xfrm>
          <a:off x="117324" y="641684"/>
          <a:ext cx="9026676" cy="5937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6813">
                  <a:extLst>
                    <a:ext uri="{9D8B030D-6E8A-4147-A177-3AD203B41FA5}">
                      <a16:colId xmlns:a16="http://schemas.microsoft.com/office/drawing/2014/main" val="3261095125"/>
                    </a:ext>
                  </a:extLst>
                </a:gridCol>
                <a:gridCol w="4349863">
                  <a:extLst>
                    <a:ext uri="{9D8B030D-6E8A-4147-A177-3AD203B41FA5}">
                      <a16:colId xmlns:a16="http://schemas.microsoft.com/office/drawing/2014/main" val="1872145762"/>
                    </a:ext>
                  </a:extLst>
                </a:gridCol>
              </a:tblGrid>
              <a:tr h="534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km-KH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hmer OS Muol Light" panose="02000500000000020004" pitchFamily="2" charset="0"/>
                        </a:rPr>
                        <a:t>ចំណុចខ្លាំង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hmer OS Muol Light" panose="02000500000000020004" pitchFamily="2" charset="0"/>
                        </a:rPr>
                        <a:t>ចំណុចខ្សោយ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9564601"/>
                  </a:ext>
                </a:extLst>
              </a:tr>
              <a:tr h="2307121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មានភាពឧស្សាហ៍ព្យាយាម និងការអត់ធ្មត់ខ្ពស់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ស្ត្រីចូលរួមគ្រប់សកម្មភាពមិនប្រកាន់ការងារតូចតាច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មានពេលវេលានៅផ្ទះច្រើន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ទទួលបានចំនេះដឹងផ្សេងៗ ជាច្រើន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មានគំនិតសន្សំសំចៃខ្ពស់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ពូកែចរចារតម្លៃ 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មានកម្លាំងខ្សោយ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ខ្វះចំនេះដឹង មិនសូវចេះអក្សរ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ខ្វះទំនុកចិត្តលើខ្លួនឯង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មិនសូវចូលចិត្តទៅឆ្ងាយ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0597137"/>
                  </a:ext>
                </a:extLst>
              </a:tr>
              <a:tr h="418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km-KH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hmer OS Muol Light" panose="02000500000000020004" pitchFamily="2" charset="0"/>
                        </a:rPr>
                        <a:t>ឱកាស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km-KH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Khmer OS Muol Light" panose="02000500000000020004" pitchFamily="2" charset="0"/>
                        </a:rPr>
                        <a:t>កត្តារារាំង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8569"/>
                  </a:ext>
                </a:extLst>
              </a:tr>
              <a:tr h="267626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មានការលើកកម្ពស់ និងពង្រឹងសិទ្ធអំណាចស្ត្រី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ការផ្តល់ជាជំនួយផ្នែកហិរញ្ញវត្ថុ និងសម្ភារៈ 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ស្ត្រីអាចរកការងារក្រៅកសិកម្មផ្សេងទៀតធ្វើ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ស្ត្រីអាចរកការងារមិនមែនកសិកម្មផ្សេងទៀត</a:t>
                      </a:r>
                      <a:endParaRPr lang="en-US" sz="14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ស្តី្រត្រូវពរពោះ នឹងនៅមើលថែកូនតូច ធ្វើការងារផ្ទះ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កត្តាទំនៀមទំលាប់ប្រពៃណី មិនសូវអោយតម្លៃស្ត្រី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កត្តាគ្រួសារ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:</a:t>
                      </a: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ឪពុកម្តាយច្រើនផ្តល់ឱកាស </a:t>
                      </a:r>
                      <a:b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</a:b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អោយបុរសទទួលការសិក្សាច្រើនជាស្ត្រី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Khmer OS Content" panose="02000500000000020004" pitchFamily="2" charset="0"/>
                        <a:ea typeface="+mn-ea"/>
                        <a:cs typeface="Khmer OS Content" panose="02000500000000020004" pitchFamily="2" charset="0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កត្តាសង្គម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 : </a:t>
                      </a: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អសន្តិសុខក្នុងភូមិ 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ការរីកចំរើននៃគ្រឿងយន្ត បានកាត់បន្ថយ</a:t>
                      </a:r>
                      <a:b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</a:br>
                      <a:r>
                        <a:rPr lang="km-KH" sz="1600" kern="1200" dirty="0">
                          <a:solidFill>
                            <a:schemeClr val="tx1"/>
                          </a:solidFill>
                          <a:effectLst/>
                          <a:latin typeface="Khmer OS Content" panose="02000500000000020004" pitchFamily="2" charset="0"/>
                          <a:ea typeface="+mn-ea"/>
                          <a:cs typeface="Khmer OS Content" panose="02000500000000020004" pitchFamily="2" charset="0"/>
                        </a:rPr>
                        <a:t>ឱកាសការងាររបស់ស្ត្រី </a:t>
                      </a:r>
                      <a:endParaRPr lang="en-US" sz="1600" dirty="0">
                        <a:latin typeface="Khmer OS Content" panose="02000500000000020004" pitchFamily="2" charset="0"/>
                        <a:cs typeface="Khmer OS Content" panose="02000500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081947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4523874" y="834189"/>
            <a:ext cx="0" cy="5614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7324" y="3481137"/>
            <a:ext cx="88983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4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km-KH" dirty="0"/>
              <a:t>៥</a:t>
            </a:r>
            <a:r>
              <a:rPr lang="en-US" dirty="0"/>
              <a:t>.</a:t>
            </a:r>
            <a:r>
              <a:rPr lang="km-KH" dirty="0"/>
              <a:t>១ សន្និដ្ឋាន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975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ស្ត្រីចូលរួមក្នុងការងារក្នុងសួនជុំវិញផ្ទះ ( បន្លែ និងចិញ្ចឹមមាន់ទាជ្រូក 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ស្រ្តី និងបុរសចូលរួមប្រហាក់ប្រហែលគ្នា ក្នុងដំណាំស្រូវ និងដំឡូងមី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ស្ត្រី ចូលរួមក្នុងការឃ្វាលក្របីតិចជាងបុរស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ក្នុងតំបន់សិក្សាមាន ៥ ប្រព័ន្ធ ដែលសុទ្ធតែមានវត្តមានស្ត្រីចូលរួម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ប្រព័ន្ធទី០១ និងប្រព័ន្ធទី០៤ ស្ត្រីចូលរួមបង្កើតប្រាក់ចំណូលច្រើនជាងគេ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km-KH" sz="2000" b="1" dirty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ស្ត្រីពិតជាដើរតួនាទីសំខាន់ណាស់ ក្នុងការចូលរួមចំណែករកប្រាក់ចំណូលក្នុងការងារកសិកម្ម។ </a:t>
            </a:r>
            <a:endParaRPr lang="en-US" sz="2000" b="1" dirty="0">
              <a:solidFill>
                <a:srgbClr val="00B05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ស្រ្តីនៅមានចំនុចខ្សោយ និងកត្តារារាំងជាច្រើន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470" y="191069"/>
            <a:ext cx="7886700" cy="697766"/>
          </a:xfrm>
        </p:spPr>
        <p:txBody>
          <a:bodyPr/>
          <a:lstStyle/>
          <a:p>
            <a:pPr algn="ctr"/>
            <a:r>
              <a:rPr lang="km-KH" dirty="0"/>
              <a:t>៥</a:t>
            </a:r>
            <a:r>
              <a:rPr lang="en-US" dirty="0"/>
              <a:t>.</a:t>
            </a:r>
            <a:r>
              <a:rPr lang="km-KH" dirty="0"/>
              <a:t>២ អនុសាសន៍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1" y="1705970"/>
            <a:ext cx="8720919" cy="4763069"/>
          </a:xfrm>
        </p:spPr>
        <p:txBody>
          <a:bodyPr>
            <a:normAutofit/>
          </a:bodyPr>
          <a:lstStyle/>
          <a:p>
            <a:pPr lvl="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km-KH" dirty="0"/>
              <a:t> </a:t>
            </a:r>
            <a:r>
              <a:rPr lang="km-KH" sz="2400" dirty="0">
                <a:solidFill>
                  <a:schemeClr val="accent5">
                    <a:lumMod val="75000"/>
                  </a:schemeClr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ចំពោះស្ថាប័នរដ្ឋាភិបាល អាជ្ញាធរមូលដ្ឋាន និងស្ថាប័នដែលពាក់ព័ន្ធ</a:t>
            </a:r>
            <a:endParaRPr lang="km-KH" sz="2200" dirty="0">
              <a:solidFill>
                <a:schemeClr val="accent5">
                  <a:lumMod val="75000"/>
                </a:schemeClr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lvl="0">
              <a:lnSpc>
                <a:spcPct val="20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បន្តជួយលើកកម្ពស់សិទ្ធិស្ត្រី និងបំពេញនូវតំរូវការរបស់ស្ត្រីនៅជនបទលើវិស័យកសិកម្ម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lvl="0">
              <a:lnSpc>
                <a:spcPct val="20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ផ្តល់វគ្គបណ្តុះបណ្តាលពីបច្ចេកទេស ដាំដុះ និងចិញ្ចឹមសត្វបន្ថែមទៀតដល់កសិករ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lvl="0">
              <a:lnSpc>
                <a:spcPct val="20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ជួយបង្កើនការងារនៅក្នុងតំបន់សិក្សា ជៀសវាងការចំណាកស្រុកទៅតំបន់ផ្សេងទៀត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20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រក្សាសន្តិសុខល្អនៅក្នុងតំបន់សិក្សា ដើម្បីធានាពីសុវត្ថិភាពប្រជាជន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1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4" y="313421"/>
            <a:ext cx="7886700" cy="986002"/>
          </a:xfrm>
        </p:spPr>
        <p:txBody>
          <a:bodyPr>
            <a:normAutofit fontScale="90000"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km-KH" altLang="en-US" sz="2400" dirty="0">
                <a:solidFill>
                  <a:schemeClr val="accent5">
                    <a:lumMod val="75000"/>
                  </a:schemeClr>
                </a:solidFill>
                <a:latin typeface="Khmer OS Content" panose="02000500000000020004" pitchFamily="2" charset="0"/>
                <a:ea typeface="+mn-ea"/>
                <a:cs typeface="Khmer OS Content" panose="02000500000000020004" pitchFamily="2" charset="0"/>
              </a:rPr>
              <a:t>ចំពោះស្រ្តីនៅក្នុងតំបន់សិក្សា</a:t>
            </a:r>
            <a:br>
              <a:rPr lang="en-US" alt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784" y="846690"/>
            <a:ext cx="8352429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1530350" algn="l"/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1530350" algn="l"/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1530350" algn="l"/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1530350" algn="l"/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1530350" algn="l"/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1530350" algn="l"/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1530350" algn="l"/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1530350" algn="l"/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1530350" algn="l"/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238" algn="l"/>
                <a:tab pos="1530350" algn="l"/>
                <a:tab pos="1981200" algn="l"/>
              </a:tabLst>
            </a:pPr>
            <a:r>
              <a:rPr kumimoji="0" lang="km-K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 	</a:t>
            </a:r>
            <a:r>
              <a:rPr kumimoji="0" lang="km-KH" altLang="en-US" sz="2000" b="0" i="0" u="none" strike="noStrike" cap="none" normalizeH="0" baseline="0" dirty="0">
                <a:ln>
                  <a:noFill/>
                </a:ln>
                <a:effectLst/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បង្កើនការដាំដុះ</a:t>
            </a:r>
            <a:r>
              <a:rPr kumimoji="0" lang="km-K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បន្លែ និងចិញ្ចឹមសត្វជុំវិញផ្ទះ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238" algn="l"/>
                <a:tab pos="1530350" algn="l"/>
                <a:tab pos="1981200" algn="l"/>
              </a:tabLst>
            </a:pPr>
            <a:r>
              <a:rPr kumimoji="0" lang="km-K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	ព្យាយាមបង្កើនចំនេះដឹង បច្ចេកទេសកសិកម្មបន្ថែមទៀត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238" algn="l"/>
                <a:tab pos="1530350" algn="l"/>
                <a:tab pos="1981200" algn="l"/>
              </a:tabLst>
            </a:pPr>
            <a:r>
              <a:rPr kumimoji="0" lang="km-K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	</a:t>
            </a:r>
            <a:r>
              <a:rPr kumimoji="0" lang="km-KH" altLang="en-US" sz="2000" b="0" i="0" u="none" strike="noStrike" cap="none" normalizeH="0" baseline="0" dirty="0">
                <a:ln>
                  <a:noFill/>
                </a:ln>
                <a:effectLst/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អនុវត្តន៍</a:t>
            </a:r>
            <a:r>
              <a:rPr kumimoji="0" lang="km-K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នូវបច្ចេកទេសទាំងឡាយ ដែលបានសិក្សាពីវគ្គបណ្តុះបណ្តាល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238" algn="l"/>
                <a:tab pos="1530350" algn="l"/>
                <a:tab pos="1981200" algn="l"/>
              </a:tabLst>
            </a:pPr>
            <a:r>
              <a:rPr kumimoji="0" lang="km-K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 	ចែករំលែករាល់ចំនេះដឹង និងបច្ចេកទេសដែលបានសិក្សារួចមកហើយទៅ	សមាជិកដទៃទៀតនៅក្នុងគ្រួសារ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238" algn="l"/>
                <a:tab pos="1530350" algn="l"/>
                <a:tab pos="1981200" algn="l"/>
              </a:tabLst>
            </a:pPr>
            <a:r>
              <a:rPr kumimoji="0" lang="km-K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 	ប្រើប្រាស់ពេលវេលាធនធានដែលមានអោយអស់ពីលទ្ធភាព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200" dirty="0">
                <a:solidFill>
                  <a:schemeClr val="accent5">
                    <a:lumMod val="75000"/>
                  </a:schemeClr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ចំពោះបុរសនៅក្នុងតំបន់សិក្សា</a:t>
            </a:r>
            <a:endParaRPr lang="en-US" sz="2200" dirty="0">
              <a:solidFill>
                <a:schemeClr val="accent5">
                  <a:lumMod val="75000"/>
                </a:schemeClr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មានការពិគ្រោះយោបល់គ្នា មុនពេលសម្រេចចិត្តអ្វីមួយក្នុងគ្រួសារ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ផ្តល់សិទ្ធិអោយស្រ្តីអាចធ្វើការរសម្រេចក្នុងគ្រួសារ</a:t>
            </a:r>
            <a:endParaRPr lang="en-US" sz="2000" dirty="0">
              <a:latin typeface="Khmer OS Content" panose="02000500000000020004" pitchFamily="2" charset="0"/>
              <a:ea typeface="Times New Roman" panose="02020603050405020304" pitchFamily="18" charset="0"/>
              <a:cs typeface="Khmer OS Content" panose="02000500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ជួយចែករំលែកការងាររបស់ស្ត្រីនៅពេលទំនេរ ជាពិសេសការងារផ្ទះ</a:t>
            </a:r>
            <a:endParaRPr lang="en-US" sz="2000" dirty="0">
              <a:latin typeface="Khmer OS Content" panose="02000500000000020004" pitchFamily="2" charset="0"/>
              <a:ea typeface="Times New Roman" panose="02020603050405020304" pitchFamily="18" charset="0"/>
              <a:cs typeface="Khmer OS Content" panose="02000500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ea typeface="Times New Roman" panose="02020603050405020304" pitchFamily="18" charset="0"/>
                <a:cs typeface="Khmer OS Content" panose="02000500000000020004" pitchFamily="2" charset="0"/>
              </a:rPr>
              <a:t>ចែករំលែកចំនេះដឹងនិងបច្ចេកទេសកសិកម្មអោយស្ត្រី</a:t>
            </a:r>
            <a:endParaRPr lang="en-US" sz="2000" dirty="0">
              <a:latin typeface="Khmer OS Content" panose="02000500000000020004" pitchFamily="2" charset="0"/>
              <a:ea typeface="Times New Roman" panose="02020603050405020304" pitchFamily="18" charset="0"/>
              <a:cs typeface="Khmer OS Content" panose="02000500000000020004" pitchFamily="2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238" algn="l"/>
                <a:tab pos="1530350" algn="l"/>
                <a:tab pos="1981200" algn="l"/>
              </a:tabLst>
            </a:pPr>
            <a:endParaRPr kumimoji="0" lang="km-KH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1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535"/>
            <a:ext cx="7778371" cy="805218"/>
          </a:xfrm>
        </p:spPr>
        <p:txBody>
          <a:bodyPr/>
          <a:lstStyle/>
          <a:p>
            <a:pPr algn="ctr"/>
            <a:r>
              <a:rPr lang="km-KH" dirty="0"/>
              <a:t>រូបភាព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" y="900753"/>
            <a:ext cx="5205337" cy="28707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30" y="3452884"/>
            <a:ext cx="5411415" cy="30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91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676"/>
            <a:ext cx="9144000" cy="513155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786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m-KH" sz="3200" dirty="0">
                <a:solidFill>
                  <a:schemeClr val="bg1"/>
                </a:solidFill>
                <a:latin typeface="Khmer OS Muol" panose="02000500000000020004" pitchFamily="2" charset="0"/>
                <a:cs typeface="Khmer OS Muol" panose="02000500000000020004" pitchFamily="2" charset="0"/>
              </a:rPr>
              <a:t>សូមអរគុណ!</a:t>
            </a:r>
            <a:br>
              <a:rPr lang="km-KH" sz="3200" dirty="0">
                <a:solidFill>
                  <a:schemeClr val="bg1"/>
                </a:solidFill>
                <a:latin typeface="Khmer OS Muol" panose="02000500000000020004" pitchFamily="2" charset="0"/>
                <a:cs typeface="Khmer OS Muol" panose="02000500000000020004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Khmer OS Muol" panose="02000500000000020004" pitchFamily="2" charset="0"/>
                <a:cs typeface="Khmer OS Muol" panose="02000500000000020004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46271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116"/>
          </a:xfrm>
        </p:spPr>
        <p:txBody>
          <a:bodyPr>
            <a:normAutofit/>
          </a:bodyPr>
          <a:lstStyle/>
          <a:p>
            <a:br>
              <a:rPr lang="km-KH" sz="2200" b="1" dirty="0">
                <a:solidFill>
                  <a:srgbClr val="00B050"/>
                </a:solidFill>
                <a:latin typeface="Khmer OS Content" panose="02000500000000020004" pitchFamily="2" charset="0"/>
                <a:ea typeface="+mn-ea"/>
                <a:cs typeface="Khmer OS Content" panose="02000500000000020004" pitchFamily="2" charset="0"/>
              </a:rPr>
            </a:br>
            <a:endParaRPr lang="en-US" sz="2200" b="1" dirty="0">
              <a:solidFill>
                <a:srgbClr val="00B050"/>
              </a:solidFill>
              <a:latin typeface="Khmer OS Content" panose="02000500000000020004" pitchFamily="2" charset="0"/>
              <a:ea typeface="+mn-ea"/>
              <a:cs typeface="Khmer OS Conten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17185"/>
            <a:ext cx="7886700" cy="529701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km-KH" b="1" dirty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១</a:t>
            </a:r>
            <a:r>
              <a:rPr lang="en-US" b="1" dirty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.</a:t>
            </a:r>
            <a:r>
              <a:rPr lang="km-KH" b="1" dirty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៣ គោលបំណងនៃការសិក្សា</a:t>
            </a:r>
            <a:endParaRPr lang="en-US" b="1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ការសិក្សាពីការចូលរួម និងប្រភេទការងារកសិកម្មរវាងស្រ្តី និងបុរសក្នុងតំបន់សិក្សា</a:t>
            </a:r>
            <a:endParaRPr lang="en-US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ការសិក្សាពីការចូលរួមនៃកម្លាំងពលកម្មស្ត្រីក្នុងការរកប្រាក់ចំណូលក្នុងប្រព័ន្ធកសិកម្មនីមួយៗ</a:t>
            </a:r>
            <a:endParaRPr lang="en-US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lvl="0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ការវិភាគ 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SWOT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 របស់កំលាំងពលកម្មស្តី្រនៅក្នុងតំបន់សិក្សា</a:t>
            </a:r>
            <a:endParaRPr lang="en-US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2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2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297"/>
            <a:ext cx="7886700" cy="644808"/>
          </a:xfrm>
        </p:spPr>
        <p:txBody>
          <a:bodyPr>
            <a:normAutofit fontScale="90000"/>
          </a:bodyPr>
          <a:lstStyle/>
          <a:p>
            <a:pPr algn="ctr"/>
            <a:r>
              <a:rPr lang="km-KH" sz="5300" dirty="0"/>
              <a:t>៤</a:t>
            </a:r>
            <a:r>
              <a:rPr lang="en-US" sz="5300" dirty="0"/>
              <a:t>. </a:t>
            </a:r>
            <a:r>
              <a:rPr lang="km-KH" sz="5300" dirty="0"/>
              <a:t>លទ្ធផល និងការពិភាក្សា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2622" y="887105"/>
            <a:ext cx="8002728" cy="1381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km-KH" sz="8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គោលបំណងទី១៖ ការបែងចែកប្រភេទការងារក្នុងកសិដ្ឋានរវាងស្រ្តី និងបុរសក្នុងតំបន់សិក្សា</a:t>
            </a:r>
            <a:endParaRPr lang="en-US" sz="107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  <a:p>
            <a:pPr algn="ctr"/>
            <a:r>
              <a:rPr lang="km-KH" sz="5300" dirty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22" y="2047299"/>
            <a:ext cx="8021783" cy="47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48705"/>
            <a:ext cx="8279823" cy="17161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គោលបំណងទី២៖ ការសិក្សាពីការចូលរួមនៃកម្លាំងពលកម្មស្ត្រីក្នុងការរកប្រាក់ចំណូលក្នុងប្រព័ន្ធកសិកម្មនីមួយៗ</a:t>
            </a:r>
            <a:endParaRPr lang="en-US" sz="2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4813"/>
            <a:ext cx="7886700" cy="46666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km-KH" sz="2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b="1" dirty="0">
                <a:solidFill>
                  <a:schemeClr val="accent5">
                    <a:lumMod val="75000"/>
                  </a:schemeClr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ប្រព័ន្ធកសិកម្មទាំង៥ នៅក្នុងតំបន់សិក្សា៖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ប្រព័ន្ធទី០១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: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ស្រូវឡើងទឹក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+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ស្រូវវស្សា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&amp;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ដំឡូងមី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+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មុខរបរបន្ទាប់បន្សំ 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ប្រព័ន្ធទី០២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: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ស្រូវឡើងទឹក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+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ស្រូវវស្សា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+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មុខរបរបន្ទាប់បន្សំ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ប្រព័ន្ធទី០៣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: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ស្រូវឡើងទឹក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+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មុខរបរបន្ទាប់បន្សំ 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ប្រព័ន្ធទី០៤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: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ស្រូវវស្សា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&amp;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ដំឡូងមី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+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មុខរបរបន្ទាប់បន្សំ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ប្រព័ន្ធទី០៥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: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ស្រូវវស្សា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+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មុខរបរបន្ទាប់បន្សំ</a:t>
            </a:r>
            <a:endParaRPr lang="en-US" sz="2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6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1" y="0"/>
            <a:ext cx="8516202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៤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៣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១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	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ការចូលរួមនៃកម្លាំងពលកម្មស្ត្រីក្នុងការរកប្រាក់ចំណូល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	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ក្នុងប្រព័ន្ធទី០១</a:t>
            </a:r>
            <a:endParaRPr lang="en-US" sz="2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16" y="1425717"/>
            <a:ext cx="8553429" cy="499305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170428" y="5724581"/>
            <a:ext cx="1719617" cy="57328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546" y="78521"/>
            <a:ext cx="828419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៤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៣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២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	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ការចូលរួមនៃកម្លាំងពលកម្មស្ត្រីក្នុងការរកប្រាក់ចំណូល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	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ក្នុងប្រព័ន្ធទី០២</a:t>
            </a:r>
            <a:endParaRPr lang="en-US" sz="2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78" y="1320059"/>
            <a:ext cx="8529043" cy="49686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116904" y="5659559"/>
            <a:ext cx="1719617" cy="57328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2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3" y="295116"/>
            <a:ext cx="8475259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៤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៣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៣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	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ការចូលរួមនៃកម្លាំងពលកម្មស្ត្រីក្នុងការរកប្រាក់ចំណូល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	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ក្នុងប្រព័ន្ធទី០៣</a:t>
            </a:r>
            <a:endParaRPr lang="en-US" sz="2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" y="1470994"/>
            <a:ext cx="8516850" cy="476138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49353" y="5506073"/>
            <a:ext cx="1719617" cy="57328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8491" y="129706"/>
            <a:ext cx="833878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៤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៣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៤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	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ការចូលរួមនៃកម្លាំងពលកម្មស្ត្រីក្នុងការរកប្រាក់ចំណូល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	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ក្នុងប្រព័ន្ធទី០៤</a:t>
            </a:r>
            <a:endParaRPr lang="en-US" sz="2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32" y="1374001"/>
            <a:ext cx="8510754" cy="491380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234969" y="5533994"/>
            <a:ext cx="1719617" cy="57328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5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570" y="18770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៤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៣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.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៥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 	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ការចូលរួមនៃកម្លាំងពលកម្មស្ត្រីក្នុងការរកប្រាក់ចំណូល</a:t>
            </a:r>
            <a:r>
              <a:rPr lang="en-US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	</a:t>
            </a:r>
            <a:r>
              <a:rPr lang="km-KH" sz="2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ក្នុងប្រព័ន្ធទី០៥</a:t>
            </a:r>
            <a:endParaRPr lang="en-US" sz="2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3" y="1378436"/>
            <a:ext cx="8474174" cy="48955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089470" y="5579166"/>
            <a:ext cx="1719617" cy="57328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5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721</Words>
  <Application>Microsoft Office PowerPoint</Application>
  <PresentationFormat>Affichage à l'écran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Khmer OS Content</vt:lpstr>
      <vt:lpstr>Khmer OS Muol</vt:lpstr>
      <vt:lpstr>Khmer OS Muol Light</vt:lpstr>
      <vt:lpstr>Times New Roman</vt:lpstr>
      <vt:lpstr>Wingdings</vt:lpstr>
      <vt:lpstr>Office Theme</vt:lpstr>
      <vt:lpstr>សាកលវិទ្យាល័យភូមិន្ទកសិកម្ម មហាវិទ្យាល័យសេដ្ឋកិច្ចកសិកម្ម និងអភិវឌ្ឍន៍ជនបទ</vt:lpstr>
      <vt:lpstr> </vt:lpstr>
      <vt:lpstr>៤. លទ្ធផល និងការពិភាក្សា</vt:lpstr>
      <vt:lpstr>គោលបំណងទី២៖ ការសិក្សាពីការចូលរួមនៃកម្លាំងពលកម្មស្ត្រីក្នុងការរកប្រាក់ចំណូលក្នុងប្រព័ន្ធកសិកម្មនីមួយៗ</vt:lpstr>
      <vt:lpstr>៤.៣.១  ការចូលរួមនៃកម្លាំងពលកម្មស្ត្រីក្នុងការរកប្រាក់ចំណូល ក្នុងប្រព័ន្ធទី០១</vt:lpstr>
      <vt:lpstr>៤.៣.២  ការចូលរួមនៃកម្លាំងពលកម្មស្ត្រីក្នុងការរកប្រាក់ចំណូល ក្នុងប្រព័ន្ធទី០២</vt:lpstr>
      <vt:lpstr>៤.៣.៣  ការចូលរួមនៃកម្លាំងពលកម្មស្ត្រីក្នុងការរកប្រាក់ចំណូល ក្នុងប្រព័ន្ធទី០៣</vt:lpstr>
      <vt:lpstr>៤.៣.៤  ការចូលរួមនៃកម្លាំងពលកម្មស្ត្រីក្នុងការរកប្រាក់ចំណូល ក្នុងប្រព័ន្ធទី០៤</vt:lpstr>
      <vt:lpstr>៤.៣.៥  ការចូលរួមនៃកម្លាំងពលកម្មស្ត្រីក្នុងការរកប្រាក់ចំណូល ក្នុងប្រព័ន្ធទី០៥</vt:lpstr>
      <vt:lpstr>៤.៣.៦ ការប្រៀបធៀបការចូលរួមរបស់កម្លាំងពលកម្មស្ត្រី ក្នុងប្រព័ន្ធផលិតកម្មទាំងអស់នៃតំបន់សិក្សា </vt:lpstr>
      <vt:lpstr>៤.៣.៦ ការប្រៀបធៀបសេដ្ឋកិច្ចនៃប្រព័ន្ធផលិតកម្មក្នុងតំបន់សិក្សា</vt:lpstr>
      <vt:lpstr>៤.៣.៦ ការប្រៀបធៀបសេដ្ឋកិច្ចនៃប្រព័ន្ធផលិតកម្មក្នុងតំបន់សិក្សា(ត)</vt:lpstr>
      <vt:lpstr>គោលបំនងទី៣  ការវិភាគ SWOT នៃកម្លាំងពលកម្មស្ត្រីក្នុងតំបន់សិក្សា</vt:lpstr>
      <vt:lpstr>៥.១ សន្និដ្ឋាន</vt:lpstr>
      <vt:lpstr>៥.២ អនុសាសន៍</vt:lpstr>
      <vt:lpstr>ចំពោះស្រ្តីនៅក្នុងតំបន់សិក្សា </vt:lpstr>
      <vt:lpstr>រូបភាព</vt:lpstr>
      <vt:lpstr>សូមអរគុណ!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 Sreykhouch</dc:creator>
  <cp:lastModifiedBy>Vincent HENIN</cp:lastModifiedBy>
  <cp:revision>43</cp:revision>
  <dcterms:created xsi:type="dcterms:W3CDTF">2016-11-01T14:39:19Z</dcterms:created>
  <dcterms:modified xsi:type="dcterms:W3CDTF">2020-04-24T11:50:26Z</dcterms:modified>
</cp:coreProperties>
</file>